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05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ella" userId="e86cbcfe-6759-4678-8eb6-be68d11ead45" providerId="ADAL" clId="{8548AEB4-186F-43CF-9E09-58C8EAF3D044}"/>
    <pc:docChg chg="custSel modSld">
      <pc:chgData name="Antonella" userId="e86cbcfe-6759-4678-8eb6-be68d11ead45" providerId="ADAL" clId="{8548AEB4-186F-43CF-9E09-58C8EAF3D044}" dt="2020-12-26T10:04:55.177" v="0" actId="478"/>
      <pc:docMkLst>
        <pc:docMk/>
      </pc:docMkLst>
      <pc:sldChg chg="delSp mod">
        <pc:chgData name="Antonella" userId="e86cbcfe-6759-4678-8eb6-be68d11ead45" providerId="ADAL" clId="{8548AEB4-186F-43CF-9E09-58C8EAF3D044}" dt="2020-12-26T10:04:55.177" v="0" actId="478"/>
        <pc:sldMkLst>
          <pc:docMk/>
          <pc:sldMk cId="254170537" sldId="257"/>
        </pc:sldMkLst>
        <pc:spChg chg="del">
          <ac:chgData name="Antonella" userId="e86cbcfe-6759-4678-8eb6-be68d11ead45" providerId="ADAL" clId="{8548AEB4-186F-43CF-9E09-58C8EAF3D044}" dt="2020-12-26T10:04:55.177" v="0" actId="478"/>
          <ac:spMkLst>
            <pc:docMk/>
            <pc:sldMk cId="254170537" sldId="257"/>
            <ac:spMk id="47" creationId="{BB690A4B-CF42-4F70-B6CC-247F3B21E628}"/>
          </ac:spMkLst>
        </pc:spChg>
      </pc:sldChg>
    </pc:docChg>
  </pc:docChgLst>
  <pc:docChgLst>
    <pc:chgData name="Antonella" userId="e86cbcfe-6759-4678-8eb6-be68d11ead45" providerId="ADAL" clId="{57AAB87A-BE7D-4175-949A-3289D721FB8A}"/>
    <pc:docChg chg="custSel modSld">
      <pc:chgData name="Antonella" userId="e86cbcfe-6759-4678-8eb6-be68d11ead45" providerId="ADAL" clId="{57AAB87A-BE7D-4175-949A-3289D721FB8A}" dt="2020-12-26T10:44:17.689" v="4" actId="1076"/>
      <pc:docMkLst>
        <pc:docMk/>
      </pc:docMkLst>
      <pc:sldChg chg="delSp modSp mod">
        <pc:chgData name="Antonella" userId="e86cbcfe-6759-4678-8eb6-be68d11ead45" providerId="ADAL" clId="{57AAB87A-BE7D-4175-949A-3289D721FB8A}" dt="2020-12-26T10:44:17.689" v="4" actId="1076"/>
        <pc:sldMkLst>
          <pc:docMk/>
          <pc:sldMk cId="254170537" sldId="257"/>
        </pc:sldMkLst>
        <pc:spChg chg="del mod">
          <ac:chgData name="Antonella" userId="e86cbcfe-6759-4678-8eb6-be68d11ead45" providerId="ADAL" clId="{57AAB87A-BE7D-4175-949A-3289D721FB8A}" dt="2020-12-26T10:44:09.160" v="1" actId="478"/>
          <ac:spMkLst>
            <pc:docMk/>
            <pc:sldMk cId="254170537" sldId="257"/>
            <ac:spMk id="33" creationId="{9AB32120-5068-482E-A994-C645B6D4B7B7}"/>
          </ac:spMkLst>
        </pc:spChg>
        <pc:spChg chg="mod">
          <ac:chgData name="Antonella" userId="e86cbcfe-6759-4678-8eb6-be68d11ead45" providerId="ADAL" clId="{57AAB87A-BE7D-4175-949A-3289D721FB8A}" dt="2020-12-26T10:44:13.324" v="2" actId="1076"/>
          <ac:spMkLst>
            <pc:docMk/>
            <pc:sldMk cId="254170537" sldId="257"/>
            <ac:spMk id="34" creationId="{AE919EFA-8DE1-478C-903A-0F4AA5D2EBF5}"/>
          </ac:spMkLst>
        </pc:spChg>
        <pc:spChg chg="mod">
          <ac:chgData name="Antonella" userId="e86cbcfe-6759-4678-8eb6-be68d11ead45" providerId="ADAL" clId="{57AAB87A-BE7D-4175-949A-3289D721FB8A}" dt="2020-12-26T10:44:16.089" v="3" actId="1076"/>
          <ac:spMkLst>
            <pc:docMk/>
            <pc:sldMk cId="254170537" sldId="257"/>
            <ac:spMk id="44" creationId="{BB690A4B-CF42-4F70-B6CC-247F3B21E628}"/>
          </ac:spMkLst>
        </pc:spChg>
        <pc:spChg chg="mod">
          <ac:chgData name="Antonella" userId="e86cbcfe-6759-4678-8eb6-be68d11ead45" providerId="ADAL" clId="{57AAB87A-BE7D-4175-949A-3289D721FB8A}" dt="2020-12-26T10:44:17.689" v="4" actId="1076"/>
          <ac:spMkLst>
            <pc:docMk/>
            <pc:sldMk cId="254170537" sldId="257"/>
            <ac:spMk id="51" creationId="{1F9FC8C8-C536-494E-84C7-F97D928E79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D4A5E-157E-4C52-BFC3-D36D4F545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5B3944-53E5-4A6F-94B4-225BCCCF2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ADAD13-EAE1-4738-9F67-F2EC3041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DC6EAC-B095-4776-ADEA-5027A06E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177254-D862-4D46-8670-885E5C4D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20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B06DC9-732D-4689-90D4-F9B4DDED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E77C2BC-7546-4986-AE02-84F8D30E1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C2C03-9C10-4824-A19D-50E60171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BE5915-4149-40FA-B782-18B99472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3399EC-B2BA-4F13-96B7-6262DD66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09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5B4A61D-49F9-4E68-B40E-83044423B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489439-9F9E-4DFF-8D3C-E2BDFA26D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475D8-9DDA-4681-A601-DCB1A4C9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8AE90-7298-40F5-B685-07F6ED31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01A0B2-32AB-4244-9E31-F606919B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CCA30-E0B7-4AB3-B643-5B24CCF0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71533C-BF39-4978-B3A3-41C6DE680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A66760-1D37-4F2E-A4FA-92976B0D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3CB3A8-C12E-492C-AE37-C8A99E80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DDE678-DC78-4ED8-B7EC-B7C746B9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78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A0E05-5CA4-4122-9441-44B304EBA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528A02-0A5A-4B64-AD1F-C0710B227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9B0E42-0E0F-4C65-B25A-236DD7EC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BD47D0-B3EA-46E0-BC79-AC7278FB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6EE3C4-A6C7-47FC-9093-EA36CBEF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34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3D2E0-4534-45ED-A396-F9B644CE9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33BFE0-FA17-411E-B238-9D1E1124F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24B73B-BDD4-4D91-81C2-FAF4D026D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F14D2B-93B8-4B10-B20C-40AAE777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714701-0FE2-4633-AF8D-D0719D86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54CDD5-19E8-4EA4-B182-29A98DC9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4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831AC7-9BE5-4B13-BB72-8ADA12FA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C2D9AA-36BB-4BE1-928B-273E76D91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8ACB23-C799-4FFA-9ABA-8E08C239A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CCC642-CA40-4325-A368-379DC761E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DD2CFD2-714D-40AF-AE08-0BB17A6BB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8CCF36-F53D-4738-A5DE-E3A35C70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D0CE44-C3C8-4F14-BD01-2458D270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FFE5B8-4F36-4FA0-890C-BFAA625E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4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23932-EB33-4885-A282-CF7726B4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5BEF720-CD79-40F6-A05F-461707E2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0CB353-37F1-49DE-B83A-FCA4F6CC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42E470-EB8A-44AE-95BA-D5A3090B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05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3793C3-80DB-48E5-BFE5-6782BF7E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9B28C8-022D-4601-AB83-5B0E879A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67360C-D952-402F-8EF1-872F7029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0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E5575-DE1C-4908-8672-8B1798F4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A3C948-0932-44B0-B3D9-20CC82EF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2A66D1-2BC7-40B4-9320-9F83A8315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C98ADB-9651-47F0-8F0B-86979126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714B08-24D1-4C27-AB6F-692BD33D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40144B-728A-4DD3-B8B4-331AE802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30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09F7-DB0B-4B29-9DBA-177AADE2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9F2E3D-2F98-4A90-A27C-2C870303C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53CFE9-9FCC-409F-861E-F99D3763B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08DACD-F337-484A-9C4D-D9BC06C4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5CEF1A-B11C-488F-83A8-985EE8EA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DDCC4F-8720-47E8-808C-F4018547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3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2D44CEC-C0DD-4E6E-AB29-6A079636C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DF17DD-64AF-462C-92FE-8178BD101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7DD308-97B8-42E4-8B2E-C21640B69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135D-0DAD-403D-AB35-329009AE62A7}" type="datetimeFigureOut">
              <a:rPr lang="it-IT" smtClean="0"/>
              <a:t>17/12/2023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286E18-FC39-40F0-AF47-35402891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D3633-7B8B-40DB-B02D-9EA8A7BF2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5883-1332-43B1-8679-560B130FE2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08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923084E-42B8-4C2D-BC61-2F54B5A80E85}"/>
              </a:ext>
            </a:extLst>
          </p:cNvPr>
          <p:cNvSpPr/>
          <p:nvPr/>
        </p:nvSpPr>
        <p:spPr>
          <a:xfrm>
            <a:off x="4317547" y="190173"/>
            <a:ext cx="3630168" cy="1143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Cambria" panose="02040503050406030204" pitchFamily="18" charset="0"/>
              </a:rPr>
              <a:t>POLITECNICO DI BARI</a:t>
            </a:r>
          </a:p>
          <a:p>
            <a:pPr algn="ctr"/>
            <a:r>
              <a:rPr lang="it-IT" dirty="0">
                <a:latin typeface="Cambria" panose="02040503050406030204" pitchFamily="18" charset="0"/>
              </a:rPr>
              <a:t>SOCIETA’ PARTECIPATE</a:t>
            </a:r>
          </a:p>
          <a:p>
            <a:pPr algn="ctr"/>
            <a:r>
              <a:rPr lang="it-IT" sz="1000" dirty="0">
                <a:latin typeface="Cambria" panose="02040503050406030204" pitchFamily="18" charset="0"/>
              </a:rPr>
              <a:t>Partecipazioni pubbliche detenute </a:t>
            </a:r>
            <a:r>
              <a:rPr lang="it-IT" sz="1000">
                <a:latin typeface="Cambria" panose="02040503050406030204" pitchFamily="18" charset="0"/>
              </a:rPr>
              <a:t>al 31/12/2022</a:t>
            </a:r>
            <a:endParaRPr lang="it-IT" sz="1000" dirty="0">
              <a:latin typeface="Cambria" panose="02040503050406030204" pitchFamily="18" charset="0"/>
            </a:endParaRPr>
          </a:p>
          <a:p>
            <a:pPr algn="ctr"/>
            <a:endParaRPr lang="it-IT" sz="1000" dirty="0">
              <a:latin typeface="Cambria" panose="02040503050406030204" pitchFamily="18" charset="0"/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A87CE6AA-22F9-45C0-B239-BF744F0A91A7}"/>
              </a:ext>
            </a:extLst>
          </p:cNvPr>
          <p:cNvSpPr/>
          <p:nvPr/>
        </p:nvSpPr>
        <p:spPr>
          <a:xfrm>
            <a:off x="2242620" y="2279949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DHITECH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(2,28%)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657B7071-7C1F-4030-A485-E29E1F9F93C5}"/>
              </a:ext>
            </a:extLst>
          </p:cNvPr>
          <p:cNvSpPr/>
          <p:nvPr/>
        </p:nvSpPr>
        <p:spPr>
          <a:xfrm>
            <a:off x="2242620" y="3044754"/>
            <a:ext cx="1595022" cy="603688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DITNE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(4,29%)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F929133A-5190-4CBD-8C2A-A9EBB4E5769C}"/>
              </a:ext>
            </a:extLst>
          </p:cNvPr>
          <p:cNvSpPr/>
          <p:nvPr/>
        </p:nvSpPr>
        <p:spPr>
          <a:xfrm>
            <a:off x="4126374" y="3018705"/>
            <a:ext cx="1582411" cy="60368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IMPRESAMBIENTE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(2,35%)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3BECFFF5-9474-4DFB-9155-8E1DD4D9431D}"/>
              </a:ext>
            </a:extLst>
          </p:cNvPr>
          <p:cNvSpPr/>
          <p:nvPr/>
        </p:nvSpPr>
        <p:spPr>
          <a:xfrm>
            <a:off x="2255505" y="4384541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D.T.A.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0F43D4AD-AD5A-46DF-909A-17B9C44785D2}"/>
              </a:ext>
            </a:extLst>
          </p:cNvPr>
          <p:cNvSpPr/>
          <p:nvPr/>
        </p:nvSpPr>
        <p:spPr>
          <a:xfrm>
            <a:off x="389264" y="2290702"/>
            <a:ext cx="1595022" cy="60368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MEDISDIH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(20,41%)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AE919EFA-8DE1-478C-903A-0F4AA5D2EBF5}"/>
              </a:ext>
            </a:extLst>
          </p:cNvPr>
          <p:cNvSpPr/>
          <p:nvPr/>
        </p:nvSpPr>
        <p:spPr>
          <a:xfrm>
            <a:off x="389264" y="3062560"/>
            <a:ext cx="1595022" cy="6036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DAISYNET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(12,21%)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4065CBA-E741-4CC1-832B-B14BA5110E69}"/>
              </a:ext>
            </a:extLst>
          </p:cNvPr>
          <p:cNvSpPr/>
          <p:nvPr/>
        </p:nvSpPr>
        <p:spPr>
          <a:xfrm>
            <a:off x="2265488" y="3699279"/>
            <a:ext cx="1595022" cy="60368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DARE PUGLIA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0BCD0145-5977-490A-9986-79DF87C3551C}"/>
              </a:ext>
            </a:extLst>
          </p:cNvPr>
          <p:cNvSpPr/>
          <p:nvPr/>
        </p:nvSpPr>
        <p:spPr>
          <a:xfrm>
            <a:off x="4120068" y="2304237"/>
            <a:ext cx="1595022" cy="60368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SILAB DAISY s.c. a r.l. (8%)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259D13B8-ACC7-46E3-9A6F-05B462D4827B}"/>
              </a:ext>
            </a:extLst>
          </p:cNvPr>
          <p:cNvSpPr/>
          <p:nvPr/>
        </p:nvSpPr>
        <p:spPr>
          <a:xfrm>
            <a:off x="1732640" y="1475496"/>
            <a:ext cx="3218284" cy="543108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SOCIETA’/SOCIETA’ CONSORTILI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38CEFF93-BE29-4FF1-BCC7-C096847E48D5}"/>
              </a:ext>
            </a:extLst>
          </p:cNvPr>
          <p:cNvSpPr/>
          <p:nvPr/>
        </p:nvSpPr>
        <p:spPr>
          <a:xfrm>
            <a:off x="7797712" y="1390747"/>
            <a:ext cx="3218284" cy="627857"/>
          </a:xfrm>
          <a:prstGeom prst="rect">
            <a:avLst/>
          </a:prstGeo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Cambria" panose="02040503050406030204" pitchFamily="18" charset="0"/>
              </a:rPr>
              <a:t>SOCIETA’ SPIN OFF</a:t>
            </a:r>
          </a:p>
        </p:txBody>
      </p: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55F6DFB2-0845-400F-BD0F-F15906304927}"/>
              </a:ext>
            </a:extLst>
          </p:cNvPr>
          <p:cNvCxnSpPr>
            <a:endCxn id="38" idx="0"/>
          </p:cNvCxnSpPr>
          <p:nvPr/>
        </p:nvCxnSpPr>
        <p:spPr>
          <a:xfrm rot="10800000" flipV="1">
            <a:off x="3341783" y="395414"/>
            <a:ext cx="1194269" cy="10800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D4CD2B64-AA22-49A4-B952-F1FE7874E7E6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7947715" y="396606"/>
            <a:ext cx="1459139" cy="99414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ttangolo 87">
            <a:extLst>
              <a:ext uri="{FF2B5EF4-FFF2-40B4-BE49-F238E27FC236}">
                <a16:creationId xmlns:a16="http://schemas.microsoft.com/office/drawing/2014/main" id="{2EAF2E98-38B9-4B9F-B1CC-9F6285799930}"/>
              </a:ext>
            </a:extLst>
          </p:cNvPr>
          <p:cNvSpPr/>
          <p:nvPr/>
        </p:nvSpPr>
        <p:spPr>
          <a:xfrm>
            <a:off x="10322948" y="4757530"/>
            <a:ext cx="1629299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BEST srl (4%)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BB690A4B-CF42-4F70-B6CC-247F3B21E628}"/>
              </a:ext>
            </a:extLst>
          </p:cNvPr>
          <p:cNvSpPr/>
          <p:nvPr/>
        </p:nvSpPr>
        <p:spPr>
          <a:xfrm>
            <a:off x="389264" y="3762636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IMAST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(3,24%)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94F447B-00CD-4286-BAED-642F62411F9D}"/>
              </a:ext>
            </a:extLst>
          </p:cNvPr>
          <p:cNvSpPr/>
          <p:nvPr/>
        </p:nvSpPr>
        <p:spPr>
          <a:xfrm>
            <a:off x="378493" y="506693"/>
            <a:ext cx="1010194" cy="44555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MANTENIMENTO SENZA INTERVENTI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1F84FCEE-19E7-4ABC-8B3B-235AE203F353}"/>
              </a:ext>
            </a:extLst>
          </p:cNvPr>
          <p:cNvSpPr/>
          <p:nvPr/>
        </p:nvSpPr>
        <p:spPr>
          <a:xfrm>
            <a:off x="378493" y="1092215"/>
            <a:ext cx="1010194" cy="445553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RAZIONALIZZA-</a:t>
            </a:r>
          </a:p>
          <a:p>
            <a:pPr algn="ctr"/>
            <a:r>
              <a:rPr lang="it-IT" sz="900" dirty="0">
                <a:solidFill>
                  <a:schemeClr val="tx1"/>
                </a:solidFill>
              </a:rPr>
              <a:t>ZIONE: RECESSO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87665158-1431-4219-9E5B-24C95C1EE789}"/>
              </a:ext>
            </a:extLst>
          </p:cNvPr>
          <p:cNvSpPr/>
          <p:nvPr/>
        </p:nvSpPr>
        <p:spPr>
          <a:xfrm>
            <a:off x="389264" y="1638951"/>
            <a:ext cx="1010194" cy="44555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IN LIQUIDAZIONE</a:t>
            </a:r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A41A77B1-0016-461D-81DE-5F8AA7DB837B}"/>
              </a:ext>
            </a:extLst>
          </p:cNvPr>
          <p:cNvSpPr/>
          <p:nvPr/>
        </p:nvSpPr>
        <p:spPr>
          <a:xfrm>
            <a:off x="4120398" y="3708346"/>
            <a:ext cx="1570458" cy="47400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MIT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(4,42%)</a:t>
            </a: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1F9FC8C8-C536-494E-84C7-F97D928E7992}"/>
              </a:ext>
            </a:extLst>
          </p:cNvPr>
          <p:cNvSpPr/>
          <p:nvPr/>
        </p:nvSpPr>
        <p:spPr>
          <a:xfrm>
            <a:off x="378493" y="4498603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GAL SUD EST BARESE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scrl</a:t>
            </a:r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(0,61%)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id="{375C753F-CEBE-4745-9C0B-050C3A190EF9}"/>
              </a:ext>
            </a:extLst>
          </p:cNvPr>
          <p:cNvSpPr/>
          <p:nvPr/>
        </p:nvSpPr>
        <p:spPr>
          <a:xfrm>
            <a:off x="6928182" y="2373712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BRED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0541BE9F-5486-4AE7-910A-62A7C14AA619}"/>
              </a:ext>
            </a:extLst>
          </p:cNvPr>
          <p:cNvSpPr/>
          <p:nvPr/>
        </p:nvSpPr>
        <p:spPr>
          <a:xfrm>
            <a:off x="6928182" y="3100158"/>
            <a:ext cx="1595022" cy="833643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INNOLAB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9C8AE828-1ECB-45A1-B96D-9FBEDC6EA0B7}"/>
              </a:ext>
            </a:extLst>
          </p:cNvPr>
          <p:cNvSpPr/>
          <p:nvPr/>
        </p:nvSpPr>
        <p:spPr>
          <a:xfrm>
            <a:off x="6915632" y="4049145"/>
            <a:ext cx="1595022" cy="57734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AESEI srl (5%)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26B7EFAC-3CCE-40DD-8B91-43C6349EE638}"/>
              </a:ext>
            </a:extLst>
          </p:cNvPr>
          <p:cNvSpPr/>
          <p:nvPr/>
        </p:nvSpPr>
        <p:spPr>
          <a:xfrm>
            <a:off x="6928182" y="4757530"/>
            <a:ext cx="1595022" cy="66763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DES srl (1,87%)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511F6808-BC4F-44F9-8428-35A85F06D87E}"/>
              </a:ext>
            </a:extLst>
          </p:cNvPr>
          <p:cNvSpPr/>
          <p:nvPr/>
        </p:nvSpPr>
        <p:spPr>
          <a:xfrm>
            <a:off x="8625565" y="2380718"/>
            <a:ext cx="1595022" cy="61474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GAP srl (8,7%)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8A279812-9CCC-446C-B565-8CF47450B174}"/>
              </a:ext>
            </a:extLst>
          </p:cNvPr>
          <p:cNvSpPr/>
          <p:nvPr/>
        </p:nvSpPr>
        <p:spPr>
          <a:xfrm>
            <a:off x="8625565" y="3112261"/>
            <a:ext cx="1595022" cy="82154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INNOVATIVE SOLUTIONS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52974B5F-B59E-4773-A3DD-7E01ADABA2BE}"/>
              </a:ext>
            </a:extLst>
          </p:cNvPr>
          <p:cNvSpPr/>
          <p:nvPr/>
        </p:nvSpPr>
        <p:spPr>
          <a:xfrm>
            <a:off x="8619290" y="4050602"/>
            <a:ext cx="1595022" cy="60368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MICROLABEN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4ADB1952-382A-44E0-9AF8-F5D44BEAABF0}"/>
              </a:ext>
            </a:extLst>
          </p:cNvPr>
          <p:cNvSpPr/>
          <p:nvPr/>
        </p:nvSpPr>
        <p:spPr>
          <a:xfrm>
            <a:off x="8619290" y="4749502"/>
            <a:ext cx="1595022" cy="66763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POLISHAPE </a:t>
            </a:r>
            <a:r>
              <a:rPr lang="fr-FR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srl</a:t>
            </a:r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(5,32%)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0" name="Rettangolo 79">
            <a:extLst>
              <a:ext uri="{FF2B5EF4-FFF2-40B4-BE49-F238E27FC236}">
                <a16:creationId xmlns:a16="http://schemas.microsoft.com/office/drawing/2014/main" id="{58ED3A42-6237-4B03-A8C3-2CB80BD08A62}"/>
              </a:ext>
            </a:extLst>
          </p:cNvPr>
          <p:cNvSpPr/>
          <p:nvPr/>
        </p:nvSpPr>
        <p:spPr>
          <a:xfrm>
            <a:off x="10314571" y="2380718"/>
            <a:ext cx="1595022" cy="62709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WEC srl 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1" name="Rettangolo 80">
            <a:extLst>
              <a:ext uri="{FF2B5EF4-FFF2-40B4-BE49-F238E27FC236}">
                <a16:creationId xmlns:a16="http://schemas.microsoft.com/office/drawing/2014/main" id="{78308373-E752-4172-A34E-F4FD764647F0}"/>
              </a:ext>
            </a:extLst>
          </p:cNvPr>
          <p:cNvSpPr/>
          <p:nvPr/>
        </p:nvSpPr>
        <p:spPr>
          <a:xfrm>
            <a:off x="10322948" y="3112262"/>
            <a:ext cx="1595022" cy="82154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POLIMECH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2" name="Rettangolo 81">
            <a:extLst>
              <a:ext uri="{FF2B5EF4-FFF2-40B4-BE49-F238E27FC236}">
                <a16:creationId xmlns:a16="http://schemas.microsoft.com/office/drawing/2014/main" id="{9B5760ED-F0B2-4667-A473-88D2D95E8BCF}"/>
              </a:ext>
            </a:extLst>
          </p:cNvPr>
          <p:cNvSpPr/>
          <p:nvPr/>
        </p:nvSpPr>
        <p:spPr>
          <a:xfrm>
            <a:off x="10322948" y="4055326"/>
            <a:ext cx="1595022" cy="613155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INGENIUM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6F58F5AE-A9EB-44C3-BA71-4BA38C7F6418}"/>
              </a:ext>
            </a:extLst>
          </p:cNvPr>
          <p:cNvSpPr/>
          <p:nvPr/>
        </p:nvSpPr>
        <p:spPr>
          <a:xfrm>
            <a:off x="6942446" y="5492669"/>
            <a:ext cx="1595022" cy="60368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AutoLogs</a:t>
            </a:r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srl (9,99%)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id="{88F79537-6D29-4FA6-85ED-28E3F2B6BF70}"/>
              </a:ext>
            </a:extLst>
          </p:cNvPr>
          <p:cNvSpPr/>
          <p:nvPr/>
        </p:nvSpPr>
        <p:spPr>
          <a:xfrm>
            <a:off x="8619290" y="5509478"/>
            <a:ext cx="1595022" cy="603689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IDEA srl (10%)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A21C0736-391A-4B35-A202-8D04BCDD49F6}"/>
              </a:ext>
            </a:extLst>
          </p:cNvPr>
          <p:cNvSpPr/>
          <p:nvPr/>
        </p:nvSpPr>
        <p:spPr>
          <a:xfrm>
            <a:off x="2281362" y="5039066"/>
            <a:ext cx="1579148" cy="96276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PATTO TERRITORIALE AREA METROPOLITANA BARI 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S.p.A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(0,1%)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FFB154E2-2D02-43DA-B2B9-1B262D3D6189}"/>
              </a:ext>
            </a:extLst>
          </p:cNvPr>
          <p:cNvSpPr/>
          <p:nvPr/>
        </p:nvSpPr>
        <p:spPr>
          <a:xfrm>
            <a:off x="4120068" y="4258134"/>
            <a:ext cx="1558505" cy="41220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PASTIS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(1,46%)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1FDC601A-E96B-4000-9E36-90B38EE94B3C}"/>
              </a:ext>
            </a:extLst>
          </p:cNvPr>
          <p:cNvSpPr/>
          <p:nvPr/>
        </p:nvSpPr>
        <p:spPr>
          <a:xfrm>
            <a:off x="4120068" y="4757530"/>
            <a:ext cx="1570458" cy="93006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Laboratori per l'accelerazione dei servizi d'innovazione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scarl</a:t>
            </a:r>
            <a:endParaRPr lang="it-IT" sz="12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(7,09%)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BB690A4B-CF42-4F70-B6CC-247F3B21E628}"/>
              </a:ext>
            </a:extLst>
          </p:cNvPr>
          <p:cNvSpPr/>
          <p:nvPr/>
        </p:nvSpPr>
        <p:spPr>
          <a:xfrm>
            <a:off x="389264" y="5180456"/>
            <a:ext cx="1595022" cy="73470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DISTRETTO HBIO Puglia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S.c.r.l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. (5%)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7665158-1431-4219-9E5B-24C95C1EE789}"/>
              </a:ext>
            </a:extLst>
          </p:cNvPr>
          <p:cNvSpPr/>
          <p:nvPr/>
        </p:nvSpPr>
        <p:spPr>
          <a:xfrm>
            <a:off x="1547821" y="488124"/>
            <a:ext cx="1002196" cy="49891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</a:rPr>
              <a:t>MANTENIMENTO CON INTERVENTI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06BFCFA2-7314-43CB-A0BF-1220094F211E}"/>
              </a:ext>
            </a:extLst>
          </p:cNvPr>
          <p:cNvSpPr/>
          <p:nvPr/>
        </p:nvSpPr>
        <p:spPr>
          <a:xfrm>
            <a:off x="378492" y="5983861"/>
            <a:ext cx="1605793" cy="64322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BINP </a:t>
            </a:r>
            <a:r>
              <a:rPr lang="it-IT" sz="12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s.c.a</a:t>
            </a:r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 r.l. </a:t>
            </a:r>
          </a:p>
          <a:p>
            <a:pPr algn="ctr"/>
            <a:r>
              <a:rPr lang="it-IT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(49%)</a:t>
            </a:r>
          </a:p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0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312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AMM-P0330</dc:creator>
  <cp:lastModifiedBy>Rita Roberta Lograno</cp:lastModifiedBy>
  <cp:revision>46</cp:revision>
  <dcterms:created xsi:type="dcterms:W3CDTF">2018-12-13T14:19:11Z</dcterms:created>
  <dcterms:modified xsi:type="dcterms:W3CDTF">2023-12-17T13:27:24Z</dcterms:modified>
</cp:coreProperties>
</file>